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Tahom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92">
          <p15:clr>
            <a:srgbClr val="747775"/>
          </p15:clr>
        </p15:guide>
        <p15:guide id="2" pos="2880">
          <p15:clr>
            <a:srgbClr val="747775"/>
          </p15:clr>
        </p15:guide>
        <p15:guide id="3" pos="3456">
          <p15:clr>
            <a:srgbClr val="747775"/>
          </p15:clr>
        </p15:guide>
        <p15:guide id="4" pos="2304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Daniel Khashabi"/>
  <p:cmAuthor clrIdx="1" id="1" initials="" lastIdx="1" name="K C"/>
  <p:cmAuthor clrIdx="2" id="2" initials="" lastIdx="1" name="Junayed Has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2" orient="horz"/>
        <p:guide pos="2880"/>
        <p:guide pos="3456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Tahoma-bold.fntdata"/><Relationship Id="rId50" Type="http://schemas.openxmlformats.org/officeDocument/2006/relationships/font" Target="fonts/Tahoma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1-20T16:40:26.294">
    <p:pos x="6000" y="0"/>
    <p:text>I don't see where you explain how they "name" the features</p:text>
  </p:cm>
  <p:cm authorId="0" idx="2" dt="2025-11-20T16:40:26.294">
    <p:pos x="6000" y="0"/>
    <p:text>Also discuss how they set  the hyper-parameters of this SAE (e.g., N).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1-20T16:41:46.159">
    <p:pos x="6000" y="0"/>
    <p:text>this optimization (third bullet) is done over many sentences? If so, be explicit.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11-19T01:30:08.209">
    <p:pos x="6000" y="0"/>
    <p:text>make sure to highlight the fact that the average performance is not actually as high as advertised, the best performance is very good though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11-20T16:42:34.947">
    <p:pos x="6000" y="0"/>
    <p:text>You can also critique the paper. 
What are the limitations of this study?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1-20T18:52:43.867">
    <p:pos x="6000" y="0"/>
    <p:text>I think it may not be clear from the previous slide whether p^\alpa is sharpening the distribution over next-tokens or next-sentences.</p:text>
  </p:cm>
  <p:cm authorId="2" idx="1" dt="2025-11-20T18:52:43.867">
    <p:pos x="6000" y="0"/>
    <p:text>Addressed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6988c01ad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</p:txBody>
      </p:sp>
      <p:sp>
        <p:nvSpPr>
          <p:cNvPr id="70" name="Google Shape;70;g3a6988c01ad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58754a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58754a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58754a96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58754a96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0fd62531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0fd62531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0fd6253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0fd6253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58754a96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58754a9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58754a9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58754a9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768f03d6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768f03d6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0fd62531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0fd62531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6988c01a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6988c01a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6988c01a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6988c01a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5ad6fce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5ad6fce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0fd6253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90fd6253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0fd62531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90fd62531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0fd62531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0fd62531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0fd62531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90fd62531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0fd6253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0fd6253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58754a96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58754a96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5ad6fce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5ad6fce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6988c01a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a6988c01a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5ad6fce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a5ad6fce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5ad6fce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5ad6fce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5ad6fce8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5ad6fce8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6988c01ad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6988c01ad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768f03d6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a768f03d6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5ad6fce8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a5ad6fce8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6988c01ad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a6988c01ad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5ad6fce8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a5ad6fce8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6988c01ad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a6988c01ad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768f03d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a768f03d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768f03d69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a768f03d69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a5ad6fce8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a5ad6fce8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5ad6fce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a5ad6fce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5ad6fce8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5ad6fce8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5ad6fce8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a5ad6fce8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54d3322f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a54d3322f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a6988c01ad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</p:txBody>
      </p:sp>
      <p:sp>
        <p:nvSpPr>
          <p:cNvPr id="423" name="Google Shape;423;g3a6988c01ad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5ad6fce8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5ad6fce8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768f03d69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768f03d69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768f03d6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768f03d6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768f03d69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768f03d69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768f03d69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768f03d69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52" name="Google Shape;52;p14"/>
          <p:cNvPicPr preferRelativeResize="0"/>
          <p:nvPr/>
        </p:nvPicPr>
        <p:blipFill rotWithShape="1">
          <a:blip r:embed="rId2">
            <a:alphaModFix/>
          </a:blip>
          <a:srcRect b="7784" l="0" r="0" t="778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solidFill>
            <a:schemeClr val="dk2">
              <a:alpha val="8431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 b="28301" l="13152" r="13577" t="29483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533919" y="455555"/>
            <a:ext cx="8085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50000"/>
          </a:blip>
          <a:srcRect b="27019" l="12469" r="12909" t="27461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7784" l="0" r="0" t="778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gradFill>
            <a:gsLst>
              <a:gs pos="0">
                <a:srgbClr val="68ACE5">
                  <a:alpha val="84313"/>
                </a:srgbClr>
              </a:gs>
              <a:gs pos="75000">
                <a:srgbClr val="3B6FAF">
                  <a:alpha val="84313"/>
                </a:srgbClr>
              </a:gs>
              <a:gs pos="100000">
                <a:srgbClr val="3B6FAF">
                  <a:alpha val="8431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3">
            <a:alphaModFix/>
          </a:blip>
          <a:srcRect b="21105" l="15640" r="15941" t="22641"/>
          <a:stretch/>
        </p:blipFill>
        <p:spPr>
          <a:xfrm>
            <a:off x="2584969" y="1417162"/>
            <a:ext cx="3974063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>
            <a:off x="0" y="4727386"/>
            <a:ext cx="91440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b="0" i="0" lang="en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2021,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3.xml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4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5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y2sHOVyPpx7XT5OzWlXmHMAvf8btHLpn/view" TargetMode="External"/><Relationship Id="rId4" Type="http://schemas.openxmlformats.org/officeDocument/2006/relationships/image" Target="../media/image1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yep5OFIR9hHln9HqdA-dMWLo-Ihv8tNR/view" TargetMode="External"/><Relationship Id="rId4" Type="http://schemas.openxmlformats.org/officeDocument/2006/relationships/image" Target="../media/image1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147488" y="1742140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Are Reasoning Capabilities 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Present in Base Models?</a:t>
            </a:r>
            <a:endParaRPr b="0"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2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377">
                <a:latin typeface="Times New Roman"/>
                <a:ea typeface="Times New Roman"/>
                <a:cs typeface="Times New Roman"/>
                <a:sym typeface="Times New Roman"/>
              </a:rPr>
              <a:t>Wufei, Aidan, Kaavya, Mohammad, Elisabeth</a:t>
            </a:r>
            <a:endParaRPr i="1" sz="23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t/>
            </a:r>
            <a:endParaRPr sz="2400"/>
          </a:p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1: Base Models Know How to Reason, Thinking Models Learn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Paper 2: Reasoning with Sampling: Your Base Model is Smarter Than You Think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Base models already possess reasoning capabilities </a:t>
            </a:r>
            <a:endParaRPr b="1"/>
          </a:p>
        </p:txBody>
      </p:sp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190500" rtl="0" algn="ctr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8820"/>
              <a:buFont typeface="Arial"/>
              <a:buNone/>
            </a:pPr>
            <a:r>
              <a:rPr b="1" lang="en" sz="3816"/>
              <a:t>Base Models Know How to Reason, Thinking Models Learn When</a:t>
            </a:r>
            <a:endParaRPr b="1" sz="3816"/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Premise / Summary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“types” of </a:t>
            </a:r>
            <a:r>
              <a:rPr lang="en"/>
              <a:t>reasoning</a:t>
            </a:r>
            <a:r>
              <a:rPr lang="en"/>
              <a:t> do (SFT) LLMs use?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Empirical view: 10-20 types (?)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Are these types present in base models?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Knowing “when” to reason is in activations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we prove the above?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Using SFT models to “steer” base models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012" y="3099200"/>
            <a:ext cx="2831925" cy="188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613" y="206050"/>
            <a:ext cx="1762700" cy="26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622218" y="4663224"/>
            <a:ext cx="444900" cy="3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 title="Screenshot 2025-11-18 at 7.28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37" y="322325"/>
            <a:ext cx="7501525" cy="449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Taxonomy Curation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taxonomy of reasoning methods must be: 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Interpretable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Each reasoning method should be understandable to humans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Complete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Cover all of the possible </a:t>
            </a:r>
            <a:r>
              <a:rPr lang="en" sz="2000"/>
              <a:t>reasoning</a:t>
            </a:r>
            <a:r>
              <a:rPr lang="en" sz="2000"/>
              <a:t> methods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Independent (aka disjoint)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No overlap between methods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	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Taxonomy Curation via Sparse Autoencoders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 title="SVA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825" y="1087300"/>
            <a:ext cx="559302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311700" y="1661000"/>
            <a:ext cx="2903100" cy="29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Autoencoders enable efficient latent  representations 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555000" y="2425300"/>
            <a:ext cx="7971600" cy="255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Taxonomy Curation via Sparse Autoencoders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32"/>
          <p:cNvSpPr txBox="1"/>
          <p:nvPr/>
        </p:nvSpPr>
        <p:spPr>
          <a:xfrm>
            <a:off x="500850" y="1180675"/>
            <a:ext cx="79716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Gpt o4-mini analyzes the sentences in each “cluster”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Extracts cluster title and description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3913400" y="2973250"/>
            <a:ext cx="1044300" cy="10101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1213175" y="3107688"/>
            <a:ext cx="27549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74EA7"/>
                </a:solidFill>
              </a:rPr>
              <a:t>“Another key element to keep in mind is …</a:t>
            </a:r>
            <a:endParaRPr i="1" sz="1800">
              <a:solidFill>
                <a:srgbClr val="674EA7"/>
              </a:solidFill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5060975" y="2593138"/>
            <a:ext cx="27549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74EA7"/>
                </a:solidFill>
              </a:rPr>
              <a:t>“It should also be noted that…”</a:t>
            </a:r>
            <a:endParaRPr i="1" sz="1800">
              <a:solidFill>
                <a:srgbClr val="674EA7"/>
              </a:solidFill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5486400" y="3398638"/>
            <a:ext cx="3224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74EA7"/>
                </a:solidFill>
              </a:rPr>
              <a:t>“Crucial to this argument is also the fact that .. “ </a:t>
            </a:r>
            <a:endParaRPr i="1" sz="1800">
              <a:solidFill>
                <a:srgbClr val="674EA7"/>
              </a:solidFill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2673950" y="4181125"/>
            <a:ext cx="35232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Cluster title:</a:t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Additional Considerations 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3913400" y="3168400"/>
            <a:ext cx="10443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Activated Neuron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 title="Screenshot 2025-11-18 at 7.35.11 PM.png"/>
          <p:cNvPicPr preferRelativeResize="0"/>
          <p:nvPr/>
        </p:nvPicPr>
        <p:blipFill rotWithShape="1">
          <a:blip r:embed="rId3">
            <a:alphaModFix/>
          </a:blip>
          <a:srcRect b="40469" l="0" r="0" t="0"/>
          <a:stretch/>
        </p:blipFill>
        <p:spPr>
          <a:xfrm>
            <a:off x="1315200" y="1017725"/>
            <a:ext cx="6350306" cy="38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Identified  Reasoning Strategies </a:t>
            </a:r>
            <a:endParaRPr/>
          </a:p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Steering Vector 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each reasoning strategy in the taxonomy of reasoning strategies: </a:t>
            </a:r>
            <a:endParaRPr sz="20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Identify the sentences </a:t>
            </a:r>
            <a:r>
              <a:rPr lang="en" u="sng"/>
              <a:t>from the reasoning model</a:t>
            </a:r>
            <a:r>
              <a:rPr lang="en"/>
              <a:t> which employ that reasoning strategy (reasoning sentence)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 sz="1500">
                <a:solidFill>
                  <a:schemeClr val="accent1"/>
                </a:solidFill>
              </a:rPr>
              <a:t>“Therefore, the old policy must be immediately reinstated." </a:t>
            </a:r>
            <a:r>
              <a:rPr lang="en" sz="1500"/>
              <a:t>(Strategy: Drawing Conclusions)</a:t>
            </a:r>
            <a:endParaRPr sz="15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Extract the tokens that lead up to each reasoning sentence in each respective reasoning trace (preceding tokens)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 sz="1500">
                <a:solidFill>
                  <a:srgbClr val="FF9900"/>
                </a:solidFill>
              </a:rPr>
              <a:t>Ex. </a:t>
            </a:r>
            <a:r>
              <a:rPr lang="en" sz="1500">
                <a:solidFill>
                  <a:srgbClr val="FF9900"/>
                </a:solidFill>
              </a:rPr>
              <a:t>"Crime rose 15% following the policy change."</a:t>
            </a:r>
            <a:endParaRPr sz="1500">
              <a:solidFill>
                <a:srgbClr val="FF9900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Optimize a steering </a:t>
            </a:r>
            <a:r>
              <a:rPr lang="en"/>
              <a:t>vector</a:t>
            </a:r>
            <a:r>
              <a:rPr lang="en"/>
              <a:t> </a:t>
            </a:r>
            <a:r>
              <a:rPr lang="en" u="sng"/>
              <a:t>in the base model</a:t>
            </a:r>
            <a:r>
              <a:rPr lang="en"/>
              <a:t> to minimize cross entropy on the </a:t>
            </a:r>
            <a:r>
              <a:rPr lang="en">
                <a:solidFill>
                  <a:schemeClr val="accent4"/>
                </a:solidFill>
              </a:rPr>
              <a:t>reasoning sentence </a:t>
            </a:r>
            <a:r>
              <a:rPr lang="en"/>
              <a:t>given the </a:t>
            </a:r>
            <a:r>
              <a:rPr lang="en"/>
              <a:t>preceding tokens</a:t>
            </a:r>
            <a:endParaRPr/>
          </a:p>
        </p:txBody>
      </p: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with the hybrid model 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During generation: </a:t>
            </a:r>
            <a:endParaRPr sz="19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Use SAE to identify most active reasoning category a</a:t>
            </a:r>
            <a:r>
              <a:rPr lang="en"/>
              <a:t>t each token position in the base model’s generated tokens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Apply the steering vector for the strongest reasoning category to the base model activations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The hybrid model is the base model guided with steering vectors derived from the reasoning model </a:t>
            </a:r>
            <a:endParaRPr b="1"/>
          </a:p>
        </p:txBody>
      </p:sp>
      <p:sp>
        <p:nvSpPr>
          <p:cNvPr id="214" name="Google Shape;21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“Reasoning” Models</a:t>
            </a:r>
            <a:endParaRPr/>
          </a:p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More complex reasoning problems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Power of reasoning models</a:t>
            </a:r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25" y="1656400"/>
            <a:ext cx="4444950" cy="14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800" y="3532775"/>
            <a:ext cx="6208400" cy="13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 title="Screenshot 2025-11-18 at 7.31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 title="Screenshot 2025-11-18 at 7.28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37" y="322325"/>
            <a:ext cx="7501525" cy="449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 title="Screenshot 2025-11-18 at 7.33.45 PM.png"/>
          <p:cNvPicPr preferRelativeResize="0"/>
          <p:nvPr/>
        </p:nvPicPr>
        <p:blipFill rotWithShape="1">
          <a:blip r:embed="rId3">
            <a:alphaModFix/>
          </a:blip>
          <a:srcRect b="28484" l="0" r="0" t="0"/>
          <a:stretch/>
        </p:blipFill>
        <p:spPr>
          <a:xfrm>
            <a:off x="1120825" y="373850"/>
            <a:ext cx="6902350" cy="43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 title="Screenshot 2025-11-18 at 7.32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00" y="444700"/>
            <a:ext cx="8839200" cy="4254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/>
          <p:nvPr/>
        </p:nvSpPr>
        <p:spPr>
          <a:xfrm>
            <a:off x="4475600" y="1319725"/>
            <a:ext cx="1526400" cy="317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 title="Screenshot 2025-11-18 at 7.32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38" y="1056875"/>
            <a:ext cx="8756726" cy="30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Summary 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85206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Presents a taxonomy of reasoning behaviors that thinking (also known as reasoning) models exhibit when doing chain of thought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Using the taxonomy, derives ‘</a:t>
            </a:r>
            <a:r>
              <a:rPr lang="en" sz="2000"/>
              <a:t>steering</a:t>
            </a:r>
            <a:r>
              <a:rPr lang="en" sz="2000"/>
              <a:t> vectors’ for each reasoning method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Demonstrates that a hybrid approach of base model + steering vectors allows the base model perform every reasoning method that a reasoning model employs </a:t>
            </a:r>
            <a:r>
              <a:rPr lang="en" sz="2000"/>
              <a:t> </a:t>
            </a:r>
            <a:endParaRPr sz="2000" u="sng"/>
          </a:p>
        </p:txBody>
      </p:sp>
      <p:sp>
        <p:nvSpPr>
          <p:cNvPr id="251" name="Google Shape;25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190500" rtl="0" algn="ctr">
              <a:lnSpc>
                <a:spcPct val="91283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8820"/>
              <a:buFont typeface="Arial"/>
              <a:buNone/>
            </a:pPr>
            <a:r>
              <a:rPr b="1" lang="en" sz="3816"/>
              <a:t>Reasoning with Sampling: Your Base Model is Smarter Than You Think</a:t>
            </a:r>
            <a:endParaRPr b="1" sz="3816"/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Entirely new reasoning abilities are acquired after RL.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Repurposing pre-existing representations for new mechanisms.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“Amplifying” behaviors learned in pretraining.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base models already have the knowledge necessary for reasoning, we can skip time-intensive RL/ SFT and use training-free methods to elicit desired behavior from base models.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4" name="Google Shape;2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</a:t>
            </a:r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311700" y="1227275"/>
            <a:ext cx="8520600" cy="3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RL’d models are much better at reasoning tasks than base models. But </a:t>
            </a:r>
            <a:r>
              <a:rPr i="1" lang="en"/>
              <a:t>why?</a:t>
            </a:r>
            <a:br>
              <a:rPr i="1" lang="en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 work, empirical observation→ p</a:t>
            </a:r>
            <a:r>
              <a:rPr baseline="-25000" lang="en"/>
              <a:t>RL</a:t>
            </a:r>
            <a:r>
              <a:rPr lang="en"/>
              <a:t>(x) looks like base p(x) but “sharpened”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so, is there any other way to “</a:t>
            </a:r>
            <a:r>
              <a:rPr i="1" lang="en"/>
              <a:t>sharpen</a:t>
            </a:r>
            <a:r>
              <a:rPr lang="en"/>
              <a:t>” and “</a:t>
            </a:r>
            <a:r>
              <a:rPr i="1" lang="en"/>
              <a:t>sample</a:t>
            </a:r>
            <a:r>
              <a:rPr lang="en"/>
              <a:t>” from the distribution?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Authors present that sampling directly from the </a:t>
            </a:r>
            <a:r>
              <a:rPr i="1" lang="en"/>
              <a:t>sharpened</a:t>
            </a:r>
            <a:r>
              <a:rPr lang="en"/>
              <a:t> base model can achieve single-shot reasoning capabilities on par with those from RL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propose sampling algorithm is </a:t>
            </a:r>
            <a:r>
              <a:rPr i="1" lang="en"/>
              <a:t>training-free, dataset-free, and verifier-free</a:t>
            </a:r>
            <a:endParaRPr i="1"/>
          </a:p>
        </p:txBody>
      </p:sp>
      <p:sp>
        <p:nvSpPr>
          <p:cNvPr id="271" name="Google Shape;27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Sharpening with Power Distributions</a:t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11700" y="1152475"/>
            <a:ext cx="4260300" cy="3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Simply means r</a:t>
            </a:r>
            <a:r>
              <a:rPr lang="en"/>
              <a:t>e-weighting the distribution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that high likelihood sequences are further upweighted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low likelihood ones are downweighted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→ Bias the samples </a:t>
            </a:r>
            <a:r>
              <a:rPr b="1" i="1" lang="en"/>
              <a:t>heavily</a:t>
            </a:r>
            <a:r>
              <a:rPr lang="en"/>
              <a:t> towards higher likelihoods</a:t>
            </a: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71" y="1152475"/>
            <a:ext cx="4154225" cy="349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Test-Time Scaling</a:t>
            </a:r>
            <a:endParaRPr/>
          </a:p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1,000 reasoning samples for SFT training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“Budget forcing” for test-time scaling.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“Wait,” and “Final answer:”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4550"/>
            <a:ext cx="4267199" cy="377225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Sharpening with Power Distributions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For a given prompt, let base probabilities over possible sequences be: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𝑝(𝑥</a:t>
            </a:r>
            <a:r>
              <a:rPr baseline="30000" lang="en"/>
              <a:t>(1)</a:t>
            </a:r>
            <a:r>
              <a:rPr lang="en"/>
              <a:t>) = </a:t>
            </a:r>
            <a:r>
              <a:rPr b="1" lang="en"/>
              <a:t>0.50</a:t>
            </a:r>
            <a:r>
              <a:rPr lang="en"/>
              <a:t> → For the 1st possible sequence</a:t>
            </a:r>
            <a:br>
              <a:rPr lang="en"/>
            </a:br>
            <a:r>
              <a:rPr lang="en"/>
              <a:t>𝑝(𝑥</a:t>
            </a:r>
            <a:r>
              <a:rPr baseline="30000" lang="en"/>
              <a:t>(2)</a:t>
            </a:r>
            <a:r>
              <a:rPr lang="en"/>
              <a:t>) = </a:t>
            </a:r>
            <a:r>
              <a:rPr b="1" lang="en"/>
              <a:t>0.30</a:t>
            </a:r>
            <a:r>
              <a:rPr lang="en"/>
              <a:t> → 2nd</a:t>
            </a:r>
            <a:br>
              <a:rPr lang="en"/>
            </a:br>
            <a:r>
              <a:rPr lang="en"/>
              <a:t>𝑝(𝑥</a:t>
            </a:r>
            <a:r>
              <a:rPr baseline="30000" lang="en"/>
              <a:t>(3)</a:t>
            </a:r>
            <a:r>
              <a:rPr lang="en"/>
              <a:t>) = </a:t>
            </a:r>
            <a:r>
              <a:rPr b="1" lang="en"/>
              <a:t>0.20</a:t>
            </a:r>
            <a:r>
              <a:rPr lang="en"/>
              <a:t> → 3rd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Let’s pick 𝛼 = 2: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𝑝</a:t>
            </a:r>
            <a:r>
              <a:rPr baseline="-25000" lang="en"/>
              <a:t>𝛼</a:t>
            </a:r>
            <a:r>
              <a:rPr lang="en"/>
              <a:t>(𝑥</a:t>
            </a:r>
            <a:r>
              <a:rPr baseline="30000" lang="en"/>
              <a:t>(1)</a:t>
            </a:r>
            <a:r>
              <a:rPr lang="en"/>
              <a:t>) ∝ 0.50</a:t>
            </a:r>
            <a:r>
              <a:rPr baseline="30000" lang="en"/>
              <a:t>2</a:t>
            </a:r>
            <a:r>
              <a:rPr lang="en"/>
              <a:t> = 0.25 , 𝑝</a:t>
            </a:r>
            <a:r>
              <a:rPr baseline="-25000" lang="en"/>
              <a:t>𝛼</a:t>
            </a:r>
            <a:r>
              <a:rPr lang="en"/>
              <a:t>(𝑥</a:t>
            </a:r>
            <a:r>
              <a:rPr baseline="30000" lang="en"/>
              <a:t>(2)</a:t>
            </a:r>
            <a:r>
              <a:rPr lang="en"/>
              <a:t>) ∝ 0.30</a:t>
            </a:r>
            <a:r>
              <a:rPr baseline="30000" lang="en"/>
              <a:t>2</a:t>
            </a:r>
            <a:r>
              <a:rPr lang="en"/>
              <a:t> = 0.09, 𝑝</a:t>
            </a:r>
            <a:r>
              <a:rPr baseline="-25000" lang="en"/>
              <a:t>𝛼</a:t>
            </a:r>
            <a:r>
              <a:rPr lang="en"/>
              <a:t>(𝑥</a:t>
            </a:r>
            <a:r>
              <a:rPr baseline="30000" lang="en"/>
              <a:t>(3)</a:t>
            </a:r>
            <a:r>
              <a:rPr lang="en"/>
              <a:t>) ∝ 0.20</a:t>
            </a:r>
            <a:r>
              <a:rPr baseline="30000" lang="en"/>
              <a:t>2</a:t>
            </a:r>
            <a:r>
              <a:rPr lang="en"/>
              <a:t> = 0.04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Sum = 0.38 → normalizing: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𝑝</a:t>
            </a:r>
            <a:r>
              <a:rPr baseline="-25000" lang="en"/>
              <a:t>𝛼</a:t>
            </a:r>
            <a:r>
              <a:rPr lang="en"/>
              <a:t>(𝑥</a:t>
            </a:r>
            <a:r>
              <a:rPr baseline="30000" lang="en"/>
              <a:t>(1)</a:t>
            </a:r>
            <a:r>
              <a:rPr lang="en"/>
              <a:t>) = </a:t>
            </a:r>
            <a:r>
              <a:rPr b="1" lang="en"/>
              <a:t>0.66</a:t>
            </a:r>
            <a:r>
              <a:rPr lang="en"/>
              <a:t>, 𝑝</a:t>
            </a:r>
            <a:r>
              <a:rPr baseline="-25000" lang="en"/>
              <a:t>𝛼</a:t>
            </a:r>
            <a:r>
              <a:rPr lang="en"/>
              <a:t>(𝑥</a:t>
            </a:r>
            <a:r>
              <a:rPr baseline="30000" lang="en"/>
              <a:t>(2)</a:t>
            </a:r>
            <a:r>
              <a:rPr lang="en"/>
              <a:t>) = </a:t>
            </a:r>
            <a:r>
              <a:rPr b="1" lang="en"/>
              <a:t>0.24</a:t>
            </a:r>
            <a:r>
              <a:rPr lang="en"/>
              <a:t>, 𝑝</a:t>
            </a:r>
            <a:r>
              <a:rPr baseline="-25000" lang="en"/>
              <a:t>𝛼</a:t>
            </a:r>
            <a:r>
              <a:rPr lang="en"/>
              <a:t>(𝑥</a:t>
            </a:r>
            <a:r>
              <a:rPr baseline="30000" lang="en"/>
              <a:t>(3)</a:t>
            </a:r>
            <a:r>
              <a:rPr lang="en"/>
              <a:t>) = </a:t>
            </a:r>
            <a:r>
              <a:rPr b="1" lang="en"/>
              <a:t>0.10</a:t>
            </a:r>
            <a:endParaRPr b="1"/>
          </a:p>
        </p:txBody>
      </p:sp>
      <p:sp>
        <p:nvSpPr>
          <p:cNvPr id="286" name="Google Shape;28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Temp. Sampling vs Power Distribution</a:t>
            </a:r>
            <a:endParaRPr/>
          </a:p>
        </p:txBody>
      </p:sp>
      <p:sp>
        <p:nvSpPr>
          <p:cNvPr id="292" name="Google Shape;292;p47"/>
          <p:cNvSpPr txBox="1"/>
          <p:nvPr/>
        </p:nvSpPr>
        <p:spPr>
          <a:xfrm>
            <a:off x="5596313" y="2345525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</a:rPr>
              <a:t>.36</a:t>
            </a:r>
            <a:endParaRPr b="1" sz="1300">
              <a:solidFill>
                <a:srgbClr val="6AA84F"/>
              </a:solidFill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5596313" y="1876300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</a:rPr>
              <a:t>.02</a:t>
            </a:r>
            <a:endParaRPr b="1" sz="1300">
              <a:solidFill>
                <a:srgbClr val="6AA84F"/>
              </a:solidFill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5596313" y="1299925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</a:rPr>
              <a:t>.02</a:t>
            </a:r>
            <a:endParaRPr b="1" sz="1300">
              <a:solidFill>
                <a:srgbClr val="6AA84F"/>
              </a:solidFill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5596313" y="3714413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</a:rPr>
              <a:t>.03</a:t>
            </a:r>
            <a:endParaRPr b="1" sz="1300">
              <a:solidFill>
                <a:srgbClr val="A64D79"/>
              </a:solidFill>
            </a:endParaRPr>
          </a:p>
        </p:txBody>
      </p:sp>
      <p:sp>
        <p:nvSpPr>
          <p:cNvPr id="296" name="Google Shape;296;p47"/>
          <p:cNvSpPr txBox="1"/>
          <p:nvPr/>
        </p:nvSpPr>
        <p:spPr>
          <a:xfrm>
            <a:off x="5596313" y="4255700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</a:rPr>
              <a:t>.05</a:t>
            </a:r>
            <a:endParaRPr b="1" sz="1300">
              <a:solidFill>
                <a:srgbClr val="A64D79"/>
              </a:solidFill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5596313" y="4796975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</a:rPr>
              <a:t>.02</a:t>
            </a:r>
            <a:endParaRPr b="1" sz="1300">
              <a:solidFill>
                <a:srgbClr val="A64D79"/>
              </a:solidFill>
            </a:endParaRPr>
          </a:p>
        </p:txBody>
      </p:sp>
      <p:sp>
        <p:nvSpPr>
          <p:cNvPr id="298" name="Google Shape;298;p47"/>
          <p:cNvSpPr txBox="1"/>
          <p:nvPr/>
        </p:nvSpPr>
        <p:spPr>
          <a:xfrm>
            <a:off x="5596313" y="274083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</a:rPr>
              <a:t>.20</a:t>
            </a:r>
            <a:endParaRPr b="1" sz="1300">
              <a:solidFill>
                <a:srgbClr val="3C78D8"/>
              </a:solidFill>
            </a:endParaRPr>
          </a:p>
        </p:txBody>
      </p:sp>
      <p:sp>
        <p:nvSpPr>
          <p:cNvPr id="299" name="Google Shape;299;p47"/>
          <p:cNvSpPr txBox="1"/>
          <p:nvPr/>
        </p:nvSpPr>
        <p:spPr>
          <a:xfrm>
            <a:off x="5596313" y="3083550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</a:rPr>
              <a:t>.15</a:t>
            </a:r>
            <a:endParaRPr b="1" sz="1300">
              <a:solidFill>
                <a:srgbClr val="3C78D8"/>
              </a:solidFill>
            </a:endParaRPr>
          </a:p>
        </p:txBody>
      </p:sp>
      <p:sp>
        <p:nvSpPr>
          <p:cNvPr id="300" name="Google Shape;300;p47"/>
          <p:cNvSpPr/>
          <p:nvPr/>
        </p:nvSpPr>
        <p:spPr>
          <a:xfrm>
            <a:off x="4516625" y="1245025"/>
            <a:ext cx="426600" cy="1528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7"/>
          <p:cNvSpPr txBox="1"/>
          <p:nvPr/>
        </p:nvSpPr>
        <p:spPr>
          <a:xfrm>
            <a:off x="5596313" y="3391150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</a:rPr>
              <a:t>.15</a:t>
            </a:r>
            <a:endParaRPr b="1" sz="1300">
              <a:solidFill>
                <a:srgbClr val="3C78D8"/>
              </a:solidFill>
            </a:endParaRPr>
          </a:p>
        </p:txBody>
      </p:sp>
      <p:sp>
        <p:nvSpPr>
          <p:cNvPr id="302" name="Google Shape;302;p47"/>
          <p:cNvSpPr/>
          <p:nvPr/>
        </p:nvSpPr>
        <p:spPr>
          <a:xfrm>
            <a:off x="3444300" y="2314825"/>
            <a:ext cx="426600" cy="15282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7"/>
          <p:cNvSpPr/>
          <p:nvPr/>
        </p:nvSpPr>
        <p:spPr>
          <a:xfrm>
            <a:off x="4516625" y="3467550"/>
            <a:ext cx="426600" cy="15984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7"/>
          <p:cNvSpPr/>
          <p:nvPr/>
        </p:nvSpPr>
        <p:spPr>
          <a:xfrm>
            <a:off x="5588938" y="2402201"/>
            <a:ext cx="426600" cy="279000"/>
          </a:xfrm>
          <a:prstGeom prst="rect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7"/>
          <p:cNvSpPr txBox="1"/>
          <p:nvPr/>
        </p:nvSpPr>
        <p:spPr>
          <a:xfrm>
            <a:off x="6708350" y="2345513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</a:rPr>
              <a:t>.29</a:t>
            </a:r>
            <a:endParaRPr b="1" sz="1300">
              <a:solidFill>
                <a:srgbClr val="6AA84F"/>
              </a:solidFill>
            </a:endParaRPr>
          </a:p>
        </p:txBody>
      </p:sp>
      <p:sp>
        <p:nvSpPr>
          <p:cNvPr id="306" name="Google Shape;306;p47"/>
          <p:cNvSpPr txBox="1"/>
          <p:nvPr/>
        </p:nvSpPr>
        <p:spPr>
          <a:xfrm>
            <a:off x="6708350" y="187628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</a:rPr>
              <a:t>.00</a:t>
            </a:r>
            <a:endParaRPr b="1" sz="1300">
              <a:solidFill>
                <a:srgbClr val="6AA84F"/>
              </a:solidFill>
            </a:endParaRPr>
          </a:p>
        </p:txBody>
      </p:sp>
      <p:sp>
        <p:nvSpPr>
          <p:cNvPr id="307" name="Google Shape;307;p47"/>
          <p:cNvSpPr txBox="1"/>
          <p:nvPr/>
        </p:nvSpPr>
        <p:spPr>
          <a:xfrm>
            <a:off x="6708350" y="1299913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</a:rPr>
              <a:t>.00</a:t>
            </a:r>
            <a:endParaRPr b="1" sz="1300">
              <a:solidFill>
                <a:srgbClr val="6AA84F"/>
              </a:solidFill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6708350" y="3714400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</a:rPr>
              <a:t>.00</a:t>
            </a:r>
            <a:endParaRPr b="1" sz="1300">
              <a:solidFill>
                <a:srgbClr val="A64D79"/>
              </a:solidFill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6708350" y="425568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</a:rPr>
              <a:t>.00</a:t>
            </a:r>
            <a:endParaRPr b="1" sz="1300">
              <a:solidFill>
                <a:srgbClr val="A64D79"/>
              </a:solidFill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6708350" y="4796963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</a:rPr>
              <a:t>.00</a:t>
            </a:r>
            <a:endParaRPr b="1" sz="1300">
              <a:solidFill>
                <a:srgbClr val="A64D79"/>
              </a:solidFill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6708350" y="2740825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</a:rPr>
              <a:t>.43</a:t>
            </a:r>
            <a:endParaRPr b="1" sz="1300">
              <a:solidFill>
                <a:srgbClr val="3C78D8"/>
              </a:solidFill>
            </a:endParaRPr>
          </a:p>
        </p:txBody>
      </p:sp>
      <p:sp>
        <p:nvSpPr>
          <p:cNvPr id="312" name="Google Shape;312;p47"/>
          <p:cNvSpPr txBox="1"/>
          <p:nvPr/>
        </p:nvSpPr>
        <p:spPr>
          <a:xfrm>
            <a:off x="6708350" y="308353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</a:rPr>
              <a:t>.14</a:t>
            </a:r>
            <a:endParaRPr b="1" sz="1300">
              <a:solidFill>
                <a:srgbClr val="3C78D8"/>
              </a:solidFill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6708350" y="339113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</a:rPr>
              <a:t>.14</a:t>
            </a:r>
            <a:endParaRPr b="1" sz="1300">
              <a:solidFill>
                <a:srgbClr val="3C78D8"/>
              </a:solidFill>
            </a:endParaRPr>
          </a:p>
        </p:txBody>
      </p:sp>
      <p:sp>
        <p:nvSpPr>
          <p:cNvPr id="314" name="Google Shape;314;p47"/>
          <p:cNvSpPr txBox="1"/>
          <p:nvPr/>
        </p:nvSpPr>
        <p:spPr>
          <a:xfrm>
            <a:off x="7820413" y="2345513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</a:rPr>
              <a:t>.87</a:t>
            </a:r>
            <a:endParaRPr b="1" sz="1300">
              <a:solidFill>
                <a:srgbClr val="6AA84F"/>
              </a:solidFill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7820413" y="187628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</a:rPr>
              <a:t>.00</a:t>
            </a:r>
            <a:endParaRPr b="1" sz="1300">
              <a:solidFill>
                <a:srgbClr val="6AA84F"/>
              </a:solidFill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7820413" y="1299913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AA84F"/>
                </a:solidFill>
              </a:rPr>
              <a:t>.00</a:t>
            </a:r>
            <a:endParaRPr b="1" sz="1300">
              <a:solidFill>
                <a:srgbClr val="6AA84F"/>
              </a:solidFill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7820413" y="3714400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</a:rPr>
              <a:t>.00</a:t>
            </a:r>
            <a:endParaRPr b="1" sz="1300">
              <a:solidFill>
                <a:srgbClr val="A64D79"/>
              </a:solidFill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7820413" y="425568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</a:rPr>
              <a:t>.00</a:t>
            </a:r>
            <a:endParaRPr b="1" sz="1300">
              <a:solidFill>
                <a:srgbClr val="A64D79"/>
              </a:solidFill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7820413" y="479698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64D79"/>
                </a:solidFill>
              </a:rPr>
              <a:t>.00</a:t>
            </a:r>
            <a:endParaRPr b="1" sz="1300">
              <a:solidFill>
                <a:srgbClr val="A64D79"/>
              </a:solidFill>
            </a:endParaRPr>
          </a:p>
        </p:txBody>
      </p:sp>
      <p:sp>
        <p:nvSpPr>
          <p:cNvPr id="320" name="Google Shape;320;p47"/>
          <p:cNvSpPr txBox="1"/>
          <p:nvPr/>
        </p:nvSpPr>
        <p:spPr>
          <a:xfrm>
            <a:off x="7820413" y="2740825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</a:rPr>
              <a:t>.08</a:t>
            </a:r>
            <a:endParaRPr b="1" sz="1300">
              <a:solidFill>
                <a:srgbClr val="3C78D8"/>
              </a:solidFill>
            </a:endParaRPr>
          </a:p>
        </p:txBody>
      </p:sp>
      <p:sp>
        <p:nvSpPr>
          <p:cNvPr id="321" name="Google Shape;321;p47"/>
          <p:cNvSpPr txBox="1"/>
          <p:nvPr/>
        </p:nvSpPr>
        <p:spPr>
          <a:xfrm>
            <a:off x="7820413" y="308353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</a:rPr>
              <a:t>.02</a:t>
            </a:r>
            <a:endParaRPr b="1" sz="1300">
              <a:solidFill>
                <a:srgbClr val="3C78D8"/>
              </a:solidFill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7820413" y="3391138"/>
            <a:ext cx="426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</a:rPr>
              <a:t>.02</a:t>
            </a:r>
            <a:endParaRPr b="1" sz="1300">
              <a:solidFill>
                <a:srgbClr val="3C78D8"/>
              </a:solidFill>
            </a:endParaRPr>
          </a:p>
        </p:txBody>
      </p:sp>
      <p:sp>
        <p:nvSpPr>
          <p:cNvPr id="323" name="Google Shape;323;p47"/>
          <p:cNvSpPr/>
          <p:nvPr/>
        </p:nvSpPr>
        <p:spPr>
          <a:xfrm>
            <a:off x="6708363" y="2796616"/>
            <a:ext cx="426600" cy="279000"/>
          </a:xfrm>
          <a:prstGeom prst="rect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7"/>
          <p:cNvSpPr/>
          <p:nvPr/>
        </p:nvSpPr>
        <p:spPr>
          <a:xfrm>
            <a:off x="7820413" y="2400923"/>
            <a:ext cx="426600" cy="279000"/>
          </a:xfrm>
          <a:prstGeom prst="rect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7" title="beam_search.png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311700" y="1245025"/>
            <a:ext cx="46314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7"/>
          <p:cNvSpPr txBox="1"/>
          <p:nvPr/>
        </p:nvSpPr>
        <p:spPr>
          <a:xfrm>
            <a:off x="5413913" y="919625"/>
            <a:ext cx="791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7" name="Google Shape;327;p47"/>
          <p:cNvSpPr txBox="1"/>
          <p:nvPr/>
        </p:nvSpPr>
        <p:spPr>
          <a:xfrm>
            <a:off x="6525975" y="898975"/>
            <a:ext cx="791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Temp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7675375" y="919650"/>
            <a:ext cx="71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Pow</a:t>
            </a:r>
            <a:r>
              <a:rPr lang="en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329" name="Google Shape;329;p47"/>
          <p:cNvGrpSpPr/>
          <p:nvPr/>
        </p:nvGrpSpPr>
        <p:grpSpPr>
          <a:xfrm>
            <a:off x="2578188" y="1017688"/>
            <a:ext cx="2475413" cy="3931000"/>
            <a:chOff x="2578188" y="1017688"/>
            <a:chExt cx="2475413" cy="3931000"/>
          </a:xfrm>
        </p:grpSpPr>
        <p:sp>
          <p:nvSpPr>
            <p:cNvPr id="330" name="Google Shape;330;p47"/>
            <p:cNvSpPr txBox="1"/>
            <p:nvPr/>
          </p:nvSpPr>
          <p:spPr>
            <a:xfrm>
              <a:off x="3086038" y="1442238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.29</a:t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31" name="Google Shape;331;p47"/>
            <p:cNvSpPr txBox="1"/>
            <p:nvPr/>
          </p:nvSpPr>
          <p:spPr>
            <a:xfrm>
              <a:off x="2578188" y="2568763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.71</a:t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32" name="Google Shape;332;p47"/>
            <p:cNvSpPr txBox="1"/>
            <p:nvPr/>
          </p:nvSpPr>
          <p:spPr>
            <a:xfrm>
              <a:off x="3293438" y="3792713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.00</a:t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33" name="Google Shape;333;p47"/>
            <p:cNvSpPr txBox="1"/>
            <p:nvPr/>
          </p:nvSpPr>
          <p:spPr>
            <a:xfrm>
              <a:off x="4520288" y="1017688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.00</a:t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34" name="Google Shape;334;p47"/>
            <p:cNvSpPr txBox="1"/>
            <p:nvPr/>
          </p:nvSpPr>
          <p:spPr>
            <a:xfrm>
              <a:off x="4516613" y="1592263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.00</a:t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35" name="Google Shape;335;p47"/>
            <p:cNvSpPr txBox="1"/>
            <p:nvPr/>
          </p:nvSpPr>
          <p:spPr>
            <a:xfrm>
              <a:off x="4520300" y="2242625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.99</a:t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36" name="Google Shape;336;p47"/>
            <p:cNvSpPr txBox="1"/>
            <p:nvPr/>
          </p:nvSpPr>
          <p:spPr>
            <a:xfrm>
              <a:off x="3444288" y="2156838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.61</a:t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37" name="Google Shape;337;p47"/>
            <p:cNvSpPr txBox="1"/>
            <p:nvPr/>
          </p:nvSpPr>
          <p:spPr>
            <a:xfrm>
              <a:off x="3436913" y="2692013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.19</a:t>
              </a:r>
              <a:endParaRPr b="1" sz="10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38" name="Google Shape;338;p47"/>
            <p:cNvSpPr txBox="1"/>
            <p:nvPr/>
          </p:nvSpPr>
          <p:spPr>
            <a:xfrm>
              <a:off x="3436913" y="3242363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.19</a:t>
              </a:r>
              <a:endParaRPr b="1" sz="10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39" name="Google Shape;339;p47"/>
            <p:cNvSpPr txBox="1"/>
            <p:nvPr/>
          </p:nvSpPr>
          <p:spPr>
            <a:xfrm>
              <a:off x="4615295" y="3324588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.11</a:t>
              </a:r>
              <a:endParaRPr b="1" sz="10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40" name="Google Shape;340;p47"/>
            <p:cNvSpPr txBox="1"/>
            <p:nvPr/>
          </p:nvSpPr>
          <p:spPr>
            <a:xfrm>
              <a:off x="4626119" y="3953238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.87</a:t>
              </a:r>
              <a:endParaRPr b="1" sz="10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CC0000"/>
                </a:solidFill>
              </a:endParaRPr>
            </a:p>
          </p:txBody>
        </p:sp>
        <p:sp>
          <p:nvSpPr>
            <p:cNvPr id="341" name="Google Shape;341;p47"/>
            <p:cNvSpPr txBox="1"/>
            <p:nvPr/>
          </p:nvSpPr>
          <p:spPr>
            <a:xfrm>
              <a:off x="4627000" y="4602188"/>
              <a:ext cx="4266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CC0000"/>
                  </a:solidFill>
                </a:rPr>
                <a:t>.02</a:t>
              </a:r>
              <a:endParaRPr b="1" sz="1000">
                <a:solidFill>
                  <a:srgbClr val="CC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CC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non-trivial?</a:t>
            </a:r>
            <a:endParaRPr/>
          </a:p>
        </p:txBody>
      </p:sp>
      <p:sp>
        <p:nvSpPr>
          <p:cNvPr id="347" name="Google Shape;347;p48"/>
          <p:cNvSpPr txBox="1"/>
          <p:nvPr>
            <p:ph idx="1" type="body"/>
          </p:nvPr>
        </p:nvSpPr>
        <p:spPr>
          <a:xfrm>
            <a:off x="223800" y="1152475"/>
            <a:ext cx="8743200" cy="3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exponentially many possible sequences </a:t>
            </a:r>
            <a:r>
              <a:rPr lang="en"/>
              <a:t>𝑥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cannot enumerate them all or normalize 𝑝(𝑥)</a:t>
            </a:r>
            <a:r>
              <a:rPr baseline="30000" lang="en"/>
              <a:t>𝛼</a:t>
            </a:r>
            <a:br>
              <a:rPr baseline="30000"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we </a:t>
            </a:r>
            <a:r>
              <a:rPr b="1" lang="en"/>
              <a:t>can</a:t>
            </a:r>
            <a:r>
              <a:rPr lang="en"/>
              <a:t> compute 𝑝(𝑥)</a:t>
            </a:r>
            <a:r>
              <a:rPr baseline="30000" lang="en"/>
              <a:t>𝛼  </a:t>
            </a:r>
            <a:r>
              <a:rPr lang="en"/>
              <a:t>for any given completed answer 𝑥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Still, we don’t know the normalization constant or the whole space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 Metropolis-Hastings (MH) - a Markov Chain Monte Carlo (MCMC) algorithm</a:t>
            </a:r>
            <a:endParaRPr/>
          </a:p>
        </p:txBody>
      </p:sp>
      <p:sp>
        <p:nvSpPr>
          <p:cNvPr id="348" name="Google Shape;34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Metropolis-Hastings (MH) Algorithm</a:t>
            </a:r>
            <a:endParaRPr/>
          </a:p>
        </p:txBody>
      </p:sp>
      <p:sp>
        <p:nvSpPr>
          <p:cNvPr id="354" name="Google Shape;35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00" y="1189926"/>
            <a:ext cx="8397501" cy="287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950" y="4232350"/>
            <a:ext cx="3160102" cy="524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idx="1" type="body"/>
          </p:nvPr>
        </p:nvSpPr>
        <p:spPr>
          <a:xfrm>
            <a:off x="311700" y="1152475"/>
            <a:ext cx="85206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 from a distribution proportional to </a:t>
            </a:r>
            <a:r>
              <a:rPr lang="en"/>
              <a:t>𝑝(𝑥)</a:t>
            </a:r>
            <a:r>
              <a:rPr baseline="30000" lang="en"/>
              <a:t>𝛼</a:t>
            </a:r>
            <a:r>
              <a:rPr lang="en"/>
              <a:t> instead of exactly </a:t>
            </a:r>
            <a:r>
              <a:rPr lang="en"/>
              <a:t>𝑝(𝑥)</a:t>
            </a:r>
            <a:r>
              <a:rPr baseline="30000" lang="en"/>
              <a:t>𝛼</a:t>
            </a:r>
            <a:r>
              <a:rPr lang="en"/>
              <a:t> </a:t>
            </a:r>
            <a:br>
              <a:rPr lang="en"/>
            </a:br>
            <a:r>
              <a:rPr lang="en"/>
              <a:t>u</a:t>
            </a:r>
            <a:r>
              <a:rPr lang="en"/>
              <a:t>sing only </a:t>
            </a:r>
            <a:r>
              <a:rPr b="1" lang="en"/>
              <a:t>ratios</a:t>
            </a:r>
            <a:r>
              <a:rPr lang="en"/>
              <a:t> of the probabilities of candidate and current sequences, so the normalization constant cancels out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at some sequence 𝑥</a:t>
            </a:r>
            <a:r>
              <a:rPr baseline="30000" lang="en"/>
              <a:t>(0)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a random index </a:t>
            </a:r>
            <a:r>
              <a:rPr i="1" lang="en"/>
              <a:t>t </a:t>
            </a:r>
            <a:r>
              <a:rPr lang="en"/>
              <a:t>in 𝑥</a:t>
            </a:r>
            <a:r>
              <a:rPr baseline="30000" lang="en"/>
              <a:t>(0)</a:t>
            </a:r>
            <a:r>
              <a:rPr lang="en"/>
              <a:t>, propose a new candidate sequence 𝑥′ produced by generating rest of 𝑥</a:t>
            </a:r>
            <a:r>
              <a:rPr baseline="30000" lang="en"/>
              <a:t>(0) </a:t>
            </a:r>
            <a:r>
              <a:rPr lang="en"/>
              <a:t>using some proposal distribution 𝑞(𝑥′ | 𝑥</a:t>
            </a:r>
            <a:r>
              <a:rPr baseline="30000" lang="en"/>
              <a:t>(𝑖)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the acceptance probability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Draw u ∼ Uniform(0, 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u &lt;= A(x, x</a:t>
            </a:r>
            <a:r>
              <a:rPr baseline="30000" lang="en"/>
              <a:t>(𝑖)</a:t>
            </a:r>
            <a:r>
              <a:rPr lang="en"/>
              <a:t>), accept and set 𝑥</a:t>
            </a:r>
            <a:r>
              <a:rPr baseline="30000" lang="en"/>
              <a:t>(𝑖+1)</a:t>
            </a:r>
            <a:r>
              <a:rPr lang="en"/>
              <a:t> = 𝑥′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Otherwise reject and set 𝑥</a:t>
            </a:r>
            <a:r>
              <a:rPr baseline="30000" lang="en"/>
              <a:t>(𝑖+1)</a:t>
            </a:r>
            <a:r>
              <a:rPr lang="en"/>
              <a:t> = 𝑥</a:t>
            </a:r>
            <a:r>
              <a:rPr baseline="30000" lang="en"/>
              <a:t>(𝑖)</a:t>
            </a:r>
            <a:r>
              <a:rPr lang="en"/>
              <a:t>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repeated many times, the state of the chain (current full answer), will in the long run be distributed according to our target distribution proportional to 𝑝(𝑥)</a:t>
            </a:r>
            <a:r>
              <a:rPr baseline="30000" lang="en"/>
              <a:t>𝛼</a:t>
            </a:r>
            <a:endParaRPr/>
          </a:p>
        </p:txBody>
      </p:sp>
      <p:sp>
        <p:nvSpPr>
          <p:cNvPr id="362" name="Google Shape;36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Metropolis-Hastings (MH) Algorithm</a:t>
            </a:r>
            <a:endParaRPr/>
          </a:p>
        </p:txBody>
      </p:sp>
      <p:sp>
        <p:nvSpPr>
          <p:cNvPr id="363" name="Google Shape;36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type="title"/>
          </p:nvPr>
        </p:nvSpPr>
        <p:spPr>
          <a:xfrm>
            <a:off x="311700" y="9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MCMC</a:t>
            </a:r>
            <a:endParaRPr/>
          </a:p>
        </p:txBody>
      </p:sp>
      <p:sp>
        <p:nvSpPr>
          <p:cNvPr id="369" name="Google Shape;36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75" y="579102"/>
            <a:ext cx="4838648" cy="442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2" title="Screen Recording 2025-11-20 at 12.40.5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76" y="110500"/>
            <a:ext cx="8030451" cy="47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3" title="Screen Recording 2025-11-20 at 16.36.0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3638"/>
            <a:ext cx="9144001" cy="20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86" name="Google Shape;386;p54" title="Screenshot 2025-11-18 at 19.53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650" y="1128925"/>
            <a:ext cx="5609651" cy="34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4"/>
          <p:cNvSpPr txBox="1"/>
          <p:nvPr/>
        </p:nvSpPr>
        <p:spPr>
          <a:xfrm>
            <a:off x="442750" y="1372350"/>
            <a:ext cx="2779800" cy="3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800"/>
              <a:buChar char="-"/>
            </a:pPr>
            <a:r>
              <a:rPr lang="en" sz="1800">
                <a:solidFill>
                  <a:srgbClr val="E69138"/>
                </a:solidFill>
              </a:rPr>
              <a:t>Outperforms GRPO on the Phi model</a:t>
            </a:r>
            <a:endParaRPr sz="18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-"/>
            </a:pPr>
            <a:r>
              <a:rPr lang="en" sz="1800">
                <a:solidFill>
                  <a:srgbClr val="3C78D8"/>
                </a:solidFill>
              </a:rPr>
              <a:t>Better results on out of domain tasks</a:t>
            </a:r>
            <a:endParaRPr sz="18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C78D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-"/>
            </a:pPr>
            <a:r>
              <a:rPr lang="en" sz="1800">
                <a:solidFill>
                  <a:srgbClr val="6AA84F"/>
                </a:solidFill>
              </a:rPr>
              <a:t>Except GPQA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388" name="Google Shape;388;p54"/>
          <p:cNvSpPr/>
          <p:nvPr/>
        </p:nvSpPr>
        <p:spPr>
          <a:xfrm>
            <a:off x="6450500" y="2090775"/>
            <a:ext cx="416700" cy="1839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4"/>
          <p:cNvSpPr/>
          <p:nvPr/>
        </p:nvSpPr>
        <p:spPr>
          <a:xfrm>
            <a:off x="6450500" y="3064813"/>
            <a:ext cx="416700" cy="1839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4"/>
          <p:cNvSpPr/>
          <p:nvPr/>
        </p:nvSpPr>
        <p:spPr>
          <a:xfrm>
            <a:off x="5608175" y="4038850"/>
            <a:ext cx="2779800" cy="387000"/>
          </a:xfrm>
          <a:prstGeom prst="rect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4"/>
          <p:cNvSpPr/>
          <p:nvPr/>
        </p:nvSpPr>
        <p:spPr>
          <a:xfrm>
            <a:off x="7971275" y="2090775"/>
            <a:ext cx="416700" cy="1839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4"/>
          <p:cNvSpPr/>
          <p:nvPr/>
        </p:nvSpPr>
        <p:spPr>
          <a:xfrm>
            <a:off x="7971275" y="3064800"/>
            <a:ext cx="416700" cy="1839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4"/>
          <p:cNvSpPr/>
          <p:nvPr/>
        </p:nvSpPr>
        <p:spPr>
          <a:xfrm>
            <a:off x="7170500" y="3295788"/>
            <a:ext cx="416700" cy="1839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94" name="Google Shape;394;p54"/>
          <p:cNvSpPr/>
          <p:nvPr/>
        </p:nvSpPr>
        <p:spPr>
          <a:xfrm>
            <a:off x="7170500" y="2339138"/>
            <a:ext cx="416700" cy="1839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 @ k</a:t>
            </a:r>
            <a:endParaRPr/>
          </a:p>
        </p:txBody>
      </p:sp>
      <p:pic>
        <p:nvPicPr>
          <p:cNvPr id="401" name="Google Shape;401;p55" title="Screenshot 2025-11-18 at 19.57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6292"/>
            <a:ext cx="3540657" cy="20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 title="Screenshot 2025-11-18 at 20.02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557" y="1056300"/>
            <a:ext cx="3385700" cy="20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 title="Screenshot 2025-11-19 at 18.43.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979" y="3133850"/>
            <a:ext cx="3001383" cy="18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GRPO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An RL recipe that achieves o1-like performance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GRPO-trained model more often exhibit: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Increasing response length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Self-reflection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7" name="Google Shape;97;p20" title="Screenshot 2025-11-19 at 11.43.4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188" y="1152475"/>
            <a:ext cx="2467925" cy="14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 title="Screenshot 2025-11-19 at 11.45.39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200" y="2756511"/>
            <a:ext cx="2467901" cy="152956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cost</a:t>
            </a:r>
            <a:endParaRPr/>
          </a:p>
        </p:txBody>
      </p:sp>
      <p:sp>
        <p:nvSpPr>
          <p:cNvPr id="410" name="Google Shape;410;p56"/>
          <p:cNvSpPr txBox="1"/>
          <p:nvPr>
            <p:ph idx="1" type="body"/>
          </p:nvPr>
        </p:nvSpPr>
        <p:spPr>
          <a:xfrm>
            <a:off x="311700" y="1152475"/>
            <a:ext cx="573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Average output length: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Base: 	600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GRPO:	671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Sampling:	679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Sampling generates 8.84x #tokens compared to the base model.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</a:t>
            </a:r>
            <a:r>
              <a:rPr lang="en"/>
              <a:t>orrection : 11.34x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Leading to comparable inference costs as one epoch of GRPO (8-16 rollouts)</a:t>
            </a:r>
            <a:endParaRPr/>
          </a:p>
        </p:txBody>
      </p:sp>
      <p:pic>
        <p:nvPicPr>
          <p:cNvPr id="411" name="Google Shape;411;p56" title="Screenshot 2025-11-18 at 20.14.57.png"/>
          <p:cNvPicPr preferRelativeResize="0"/>
          <p:nvPr/>
        </p:nvPicPr>
        <p:blipFill rotWithShape="1">
          <a:blip r:embed="rId3">
            <a:alphaModFix/>
          </a:blip>
          <a:srcRect b="0" l="62444" r="0" t="0"/>
          <a:stretch/>
        </p:blipFill>
        <p:spPr>
          <a:xfrm>
            <a:off x="6557625" y="192125"/>
            <a:ext cx="2336099" cy="24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6" title="Screenshot 2025-11-19 at 18.49.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00" y="2835050"/>
            <a:ext cx="2795399" cy="174301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419" name="Google Shape;41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Should we still care about RL and SFT?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Is there any reason to believe that reasoning models do things that base models will never be able to?</a:t>
            </a:r>
            <a:br>
              <a:rPr lang="en" sz="1600"/>
            </a:b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What counts as “learning to reason”?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If RL simply ‘drives’ or ‘reweights’ existing behaviors, is that qualitatively different from how humans learn to reason?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>
            <p:ph type="title"/>
          </p:nvPr>
        </p:nvSpPr>
        <p:spPr>
          <a:xfrm>
            <a:off x="196338" y="1645340"/>
            <a:ext cx="8751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5"/>
              <a:buNone/>
            </a:pPr>
            <a:r>
              <a:rPr lang="en" sz="4000">
                <a:solidFill>
                  <a:srgbClr val="FFE599"/>
                </a:solidFill>
              </a:rPr>
              <a:t>Thank you!</a:t>
            </a:r>
            <a:endParaRPr b="0" sz="2300">
              <a:solidFill>
                <a:srgbClr val="FFE599"/>
              </a:solidFill>
            </a:endParaRPr>
          </a:p>
        </p:txBody>
      </p:sp>
      <p:sp>
        <p:nvSpPr>
          <p:cNvPr id="426" name="Google Shape;42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Rethinking RL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What is the difference between base and thinking models that allows the latter to achieve superior performance?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Are the capabilities emerged from RL fundamentally novel behaviors not in the base model?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Entirely new reasoning abilities acquired during RL.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Repurposing pre-existing representations for new mechanisms.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" sz="2000">
                <a:solidFill>
                  <a:schemeClr val="dk1"/>
                </a:solidFill>
              </a:rPr>
              <a:t>A “steering vector” that unlocks backtracking.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2" title="Screenshot 2025-11-20 at 3.18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400" y="2656925"/>
            <a:ext cx="4989200" cy="200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Entirely new </a:t>
            </a:r>
            <a:r>
              <a:rPr lang="en" sz="2000">
                <a:solidFill>
                  <a:schemeClr val="dk1"/>
                </a:solidFill>
              </a:rPr>
              <a:t>reasoning</a:t>
            </a:r>
            <a:r>
              <a:rPr lang="en" sz="2000">
                <a:solidFill>
                  <a:schemeClr val="dk1"/>
                </a:solidFill>
              </a:rPr>
              <a:t> abilities acquired during RL.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Repurposing pre-existing representations for new mechanisms.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</a:t>
            </a:r>
            <a:r>
              <a:rPr lang="en" sz="2000">
                <a:solidFill>
                  <a:schemeClr val="dk1"/>
                </a:solidFill>
              </a:rPr>
              <a:t>easoning abilities in base model.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" sz="2000">
                <a:solidFill>
                  <a:schemeClr val="dk1"/>
                </a:solidFill>
              </a:rPr>
              <a:t>Behaviors of verification, subgoal setting, backtracking, backward chaining…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3" title="Screenshot 2025-11-20 at 3.05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601" y="3071275"/>
            <a:ext cx="5820700" cy="14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Entirely new reasoning abilities acquired during RL.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Repurposing pre-existing representations for new mechanisms.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Reasoning abilities in base model.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Amplifying effective </a:t>
            </a:r>
            <a:r>
              <a:rPr lang="en" sz="2000">
                <a:solidFill>
                  <a:schemeClr val="dk1"/>
                </a:solidFill>
              </a:rPr>
              <a:t>reasoning</a:t>
            </a:r>
            <a:r>
              <a:rPr lang="en" sz="2000">
                <a:solidFill>
                  <a:schemeClr val="dk1"/>
                </a:solidFill>
              </a:rPr>
              <a:t> patterns before RL.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Entirely new reasoning abilities acquired during RL.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Repurposing pre-existing representations for new mechanisms.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Reasoning abilities in base model.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Amplifying effective reasoning patterns before RL.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If base models already have the knowledge necessary for reasoning, we can skip time-intensive RL/ SFT and use training-free methods to elicit desired behavior from base models.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